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type="screen4x3" cy="6858000" cx="9144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987" autoAdjust="0"/>
    <p:restoredTop sz="94660"/>
  </p:normalViewPr>
  <p:slideViewPr>
    <p:cSldViewPr snapToGrid="0">
      <p:cViewPr varScale="1">
        <p:scale>
          <a:sx n="116" d="100"/>
          <a:sy n="116" d="100"/>
        </p:scale>
        <p:origin x="1446" y="108"/>
      </p:cViewPr>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tableStyles" Target="tableStyles.xml"/><Relationship Id="rId30" Type="http://schemas.openxmlformats.org/officeDocument/2006/relationships/presProps" Target="presProps.xml"/><Relationship Id="rId3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67" name=""/>
        <p:cNvGrpSpPr/>
        <p:nvPr/>
      </p:nvGrpSpPr>
      <p:grpSpPr>
        <a:xfrm>
          <a:off x="0" y="0"/>
          <a:ext cx="0" cy="0"/>
          <a:chOff x="0" y="0"/>
          <a:chExt cx="0" cy="0"/>
        </a:xfrm>
      </p:grpSpPr>
      <p:sp>
        <p:nvSpPr>
          <p:cNvPr id="1048680"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81"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82"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83"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4"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85"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40" name=""/>
        <p:cNvGrpSpPr/>
        <p:nvPr/>
      </p:nvGrpSpPr>
      <p:grpSpPr>
        <a:xfrm>
          <a:off x="0" y="0"/>
          <a:ext cx="0" cy="0"/>
          <a:chOff x="0" y="0"/>
          <a:chExt cx="0" cy="0"/>
        </a:xfrm>
      </p:grpSpPr>
      <p:sp>
        <p:nvSpPr>
          <p:cNvPr id="1048594" name="Title 1"/>
          <p:cNvSpPr>
            <a:spLocks noGrp="1"/>
          </p:cNvSpPr>
          <p:nvPr>
            <p:ph type="ctrTitle"/>
          </p:nvPr>
        </p:nvSpPr>
        <p:spPr>
          <a:xfrm>
            <a:off x="685800" y="1122363"/>
            <a:ext cx="7772400" cy="2387600"/>
          </a:xfrm>
        </p:spPr>
        <p:txBody>
          <a:bodyPr anchor="b"/>
          <a:lstStyle>
            <a:lvl1pPr algn="ctr">
              <a:defRPr sz="6000"/>
            </a:lvl1pPr>
          </a:lstStyle>
          <a:p>
            <a:r>
              <a:rPr altLang="zh-CN" lang="en-US" smtClean="0"/>
              <a:t>Click to edit Master title style</a:t>
            </a:r>
            <a:endParaRPr dirty="0" lang="en-US"/>
          </a:p>
        </p:txBody>
      </p:sp>
      <p:sp>
        <p:nvSpPr>
          <p:cNvPr id="1048595" name="Subtitle 2"/>
          <p:cNvSpPr>
            <a:spLocks noGrp="1"/>
          </p:cNvSpPr>
          <p:nvPr>
            <p:ph type="subTitle" idx="1"/>
          </p:nvPr>
        </p:nvSpPr>
        <p:spPr>
          <a:xfrm>
            <a:off x="1143000" y="3602038"/>
            <a:ext cx="6858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altLang="zh-CN" lang="en-US" smtClean="0"/>
              <a:t>Click to edit Master subtitle style</a:t>
            </a:r>
            <a:endParaRPr dirty="0" lang="en-US"/>
          </a:p>
        </p:txBody>
      </p:sp>
      <p:sp>
        <p:nvSpPr>
          <p:cNvPr id="1048596"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597" name="Footer Placeholder 4"/>
          <p:cNvSpPr>
            <a:spLocks noGrp="1"/>
          </p:cNvSpPr>
          <p:nvPr>
            <p:ph type="ftr" sz="quarter" idx="11"/>
          </p:nvPr>
        </p:nvSpPr>
        <p:spPr/>
        <p:txBody>
          <a:bodyPr/>
          <a:p>
            <a:endParaRPr altLang="en-US" lang="zh-CN"/>
          </a:p>
        </p:txBody>
      </p:sp>
      <p:sp>
        <p:nvSpPr>
          <p:cNvPr id="1048598"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1" name=""/>
        <p:cNvGrpSpPr/>
        <p:nvPr/>
      </p:nvGrpSpPr>
      <p:grpSpPr>
        <a:xfrm>
          <a:off x="0" y="0"/>
          <a:ext cx="0" cy="0"/>
          <a:chOff x="0" y="0"/>
          <a:chExt cx="0" cy="0"/>
        </a:xfrm>
      </p:grpSpPr>
      <p:sp>
        <p:nvSpPr>
          <p:cNvPr id="1048647" name="Title 1"/>
          <p:cNvSpPr>
            <a:spLocks noGrp="1"/>
          </p:cNvSpPr>
          <p:nvPr>
            <p:ph type="title"/>
          </p:nvPr>
        </p:nvSpPr>
        <p:spPr/>
        <p:txBody>
          <a:bodyPr/>
          <a:p>
            <a:r>
              <a:rPr altLang="zh-CN" lang="en-US" smtClean="0"/>
              <a:t>Click to edit Master title style</a:t>
            </a:r>
            <a:endParaRPr dirty="0" lang="en-US"/>
          </a:p>
        </p:txBody>
      </p:sp>
      <p:sp>
        <p:nvSpPr>
          <p:cNvPr id="1048648" name="Vertical Text Placeholder 2"/>
          <p:cNvSpPr>
            <a:spLocks noGrp="1"/>
          </p:cNvSpPr>
          <p:nvPr>
            <p:ph type="body" orient="vert" idx="1"/>
          </p:nvPr>
        </p:nvSpPr>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49"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50" name="Footer Placeholder 4"/>
          <p:cNvSpPr>
            <a:spLocks noGrp="1"/>
          </p:cNvSpPr>
          <p:nvPr>
            <p:ph type="ftr" sz="quarter" idx="11"/>
          </p:nvPr>
        </p:nvSpPr>
        <p:spPr/>
        <p:txBody>
          <a:bodyPr/>
          <a:p>
            <a:endParaRPr altLang="en-US" lang="zh-CN"/>
          </a:p>
        </p:txBody>
      </p:sp>
      <p:sp>
        <p:nvSpPr>
          <p:cNvPr id="1048651"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59" name=""/>
        <p:cNvGrpSpPr/>
        <p:nvPr/>
      </p:nvGrpSpPr>
      <p:grpSpPr>
        <a:xfrm>
          <a:off x="0" y="0"/>
          <a:ext cx="0" cy="0"/>
          <a:chOff x="0" y="0"/>
          <a:chExt cx="0" cy="0"/>
        </a:xfrm>
      </p:grpSpPr>
      <p:sp>
        <p:nvSpPr>
          <p:cNvPr id="1048636" name="Vertical Title 1"/>
          <p:cNvSpPr>
            <a:spLocks noGrp="1"/>
          </p:cNvSpPr>
          <p:nvPr>
            <p:ph type="title" orient="vert"/>
          </p:nvPr>
        </p:nvSpPr>
        <p:spPr>
          <a:xfrm>
            <a:off x="6543675" y="365125"/>
            <a:ext cx="1971675" cy="5811838"/>
          </a:xfrm>
        </p:spPr>
        <p:txBody>
          <a:bodyPr vert="eaVert"/>
          <a:p>
            <a:r>
              <a:rPr altLang="zh-CN" lang="en-US" smtClean="0"/>
              <a:t>Click to edit Master title style</a:t>
            </a:r>
            <a:endParaRPr dirty="0" lang="en-US"/>
          </a:p>
        </p:txBody>
      </p:sp>
      <p:sp>
        <p:nvSpPr>
          <p:cNvPr id="1048637" name="Vertical Text Placeholder 2"/>
          <p:cNvSpPr>
            <a:spLocks noGrp="1"/>
          </p:cNvSpPr>
          <p:nvPr>
            <p:ph type="body" orient="vert" idx="1"/>
          </p:nvPr>
        </p:nvSpPr>
        <p:spPr>
          <a:xfrm>
            <a:off x="628650" y="365125"/>
            <a:ext cx="5800725" cy="5811838"/>
          </a:xfrm>
        </p:spPr>
        <p:txBody>
          <a:bodyPr vert="eaVert"/>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38"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39" name="Footer Placeholder 4"/>
          <p:cNvSpPr>
            <a:spLocks noGrp="1"/>
          </p:cNvSpPr>
          <p:nvPr>
            <p:ph type="ftr" sz="quarter" idx="11"/>
          </p:nvPr>
        </p:nvSpPr>
        <p:spPr/>
        <p:txBody>
          <a:bodyPr/>
          <a:p>
            <a:endParaRPr altLang="en-US" lang="zh-CN"/>
          </a:p>
        </p:txBody>
      </p:sp>
      <p:sp>
        <p:nvSpPr>
          <p:cNvPr id="1048640"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35" name=""/>
        <p:cNvGrpSpPr/>
        <p:nvPr/>
      </p:nvGrpSpPr>
      <p:grpSpPr>
        <a:xfrm>
          <a:off x="0" y="0"/>
          <a:ext cx="0" cy="0"/>
          <a:chOff x="0" y="0"/>
          <a:chExt cx="0" cy="0"/>
        </a:xfrm>
      </p:grpSpPr>
      <p:sp>
        <p:nvSpPr>
          <p:cNvPr id="1048581" name="Title 1"/>
          <p:cNvSpPr>
            <a:spLocks noGrp="1"/>
          </p:cNvSpPr>
          <p:nvPr>
            <p:ph type="title"/>
          </p:nvPr>
        </p:nvSpPr>
        <p:spPr/>
        <p:txBody>
          <a:bodyPr/>
          <a:p>
            <a:r>
              <a:rPr altLang="zh-CN" lang="en-US" smtClean="0"/>
              <a:t>Click to edit Master title style</a:t>
            </a:r>
            <a:endParaRPr dirty="0" lang="en-US"/>
          </a:p>
        </p:txBody>
      </p:sp>
      <p:sp>
        <p:nvSpPr>
          <p:cNvPr id="1048582" name="Content Placeholder 2"/>
          <p:cNvSpPr>
            <a:spLocks noGrp="1"/>
          </p:cNvSpPr>
          <p:nvPr>
            <p:ph idx="1"/>
          </p:nvPr>
        </p:nvSpPr>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83"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584" name="Footer Placeholder 4"/>
          <p:cNvSpPr>
            <a:spLocks noGrp="1"/>
          </p:cNvSpPr>
          <p:nvPr>
            <p:ph type="ftr" sz="quarter" idx="11"/>
          </p:nvPr>
        </p:nvSpPr>
        <p:spPr/>
        <p:txBody>
          <a:bodyPr/>
          <a:p>
            <a:endParaRPr altLang="en-US" lang="zh-CN"/>
          </a:p>
        </p:txBody>
      </p:sp>
      <p:sp>
        <p:nvSpPr>
          <p:cNvPr id="1048585"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62" name=""/>
        <p:cNvGrpSpPr/>
        <p:nvPr/>
      </p:nvGrpSpPr>
      <p:grpSpPr>
        <a:xfrm>
          <a:off x="0" y="0"/>
          <a:ext cx="0" cy="0"/>
          <a:chOff x="0" y="0"/>
          <a:chExt cx="0" cy="0"/>
        </a:xfrm>
      </p:grpSpPr>
      <p:sp>
        <p:nvSpPr>
          <p:cNvPr id="1048652" name="Title 1"/>
          <p:cNvSpPr>
            <a:spLocks noGrp="1"/>
          </p:cNvSpPr>
          <p:nvPr>
            <p:ph type="title"/>
          </p:nvPr>
        </p:nvSpPr>
        <p:spPr>
          <a:xfrm>
            <a:off x="623888" y="1709739"/>
            <a:ext cx="7886700" cy="2852737"/>
          </a:xfrm>
        </p:spPr>
        <p:txBody>
          <a:bodyPr anchor="b"/>
          <a:lstStyle>
            <a:lvl1pPr>
              <a:defRPr sz="6000"/>
            </a:lvl1pPr>
          </a:lstStyle>
          <a:p>
            <a:r>
              <a:rPr altLang="zh-CN" lang="en-US" smtClean="0"/>
              <a:t>Click to edit Master title style</a:t>
            </a:r>
            <a:endParaRPr dirty="0" lang="en-US"/>
          </a:p>
        </p:txBody>
      </p:sp>
      <p:sp>
        <p:nvSpPr>
          <p:cNvPr id="1048653" name="Text Placeholder 2"/>
          <p:cNvSpPr>
            <a:spLocks noGrp="1"/>
          </p:cNvSpPr>
          <p:nvPr>
            <p:ph type="body" idx="1"/>
          </p:nvPr>
        </p:nvSpPr>
        <p:spPr>
          <a:xfrm>
            <a:off x="623888" y="4589464"/>
            <a:ext cx="7886700" cy="1500187"/>
          </a:xfrm>
        </p:spPr>
        <p:txBody>
          <a:bodyPr/>
          <a:lstStyle>
            <a:lvl1pPr indent="0" marL="0">
              <a:buNone/>
              <a:defRPr sz="24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zh-CN" lang="en-US" smtClean="0"/>
              <a:t>Click to edit Master text styles</a:t>
            </a:r>
          </a:p>
        </p:txBody>
      </p:sp>
      <p:sp>
        <p:nvSpPr>
          <p:cNvPr id="1048654" name="Date Placeholder 3"/>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55" name="Footer Placeholder 4"/>
          <p:cNvSpPr>
            <a:spLocks noGrp="1"/>
          </p:cNvSpPr>
          <p:nvPr>
            <p:ph type="ftr" sz="quarter" idx="11"/>
          </p:nvPr>
        </p:nvSpPr>
        <p:spPr/>
        <p:txBody>
          <a:bodyPr/>
          <a:p>
            <a:endParaRPr altLang="en-US" lang="zh-CN"/>
          </a:p>
        </p:txBody>
      </p:sp>
      <p:sp>
        <p:nvSpPr>
          <p:cNvPr id="1048656" name="Slide Number Placeholder 5"/>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3" name=""/>
        <p:cNvGrpSpPr/>
        <p:nvPr/>
      </p:nvGrpSpPr>
      <p:grpSpPr>
        <a:xfrm>
          <a:off x="0" y="0"/>
          <a:ext cx="0" cy="0"/>
          <a:chOff x="0" y="0"/>
          <a:chExt cx="0" cy="0"/>
        </a:xfrm>
      </p:grpSpPr>
      <p:sp>
        <p:nvSpPr>
          <p:cNvPr id="1048657" name="Title 1"/>
          <p:cNvSpPr>
            <a:spLocks noGrp="1"/>
          </p:cNvSpPr>
          <p:nvPr>
            <p:ph type="title"/>
          </p:nvPr>
        </p:nvSpPr>
        <p:spPr/>
        <p:txBody>
          <a:bodyPr/>
          <a:p>
            <a:r>
              <a:rPr altLang="zh-CN" lang="en-US" smtClean="0"/>
              <a:t>Click to edit Master title style</a:t>
            </a:r>
            <a:endParaRPr dirty="0" lang="en-US"/>
          </a:p>
        </p:txBody>
      </p:sp>
      <p:sp>
        <p:nvSpPr>
          <p:cNvPr id="1048658" name="Content Placeholder 2"/>
          <p:cNvSpPr>
            <a:spLocks noGrp="1"/>
          </p:cNvSpPr>
          <p:nvPr>
            <p:ph sz="half" idx="1"/>
          </p:nvPr>
        </p:nvSpPr>
        <p:spPr>
          <a:xfrm>
            <a:off x="6286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59" name="Content Placeholder 3"/>
          <p:cNvSpPr>
            <a:spLocks noGrp="1"/>
          </p:cNvSpPr>
          <p:nvPr>
            <p:ph sz="half" idx="2"/>
          </p:nvPr>
        </p:nvSpPr>
        <p:spPr>
          <a:xfrm>
            <a:off x="4629150" y="1825625"/>
            <a:ext cx="3886200" cy="435133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60" name="Date Placeholder 4"/>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61" name="Footer Placeholder 5"/>
          <p:cNvSpPr>
            <a:spLocks noGrp="1"/>
          </p:cNvSpPr>
          <p:nvPr>
            <p:ph type="ftr" sz="quarter" idx="11"/>
          </p:nvPr>
        </p:nvSpPr>
        <p:spPr/>
        <p:txBody>
          <a:bodyPr/>
          <a:p>
            <a:endParaRPr altLang="en-US" lang="zh-CN"/>
          </a:p>
        </p:txBody>
      </p:sp>
      <p:sp>
        <p:nvSpPr>
          <p:cNvPr id="1048662" name="Slide Number Placeholder 6"/>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64" name=""/>
        <p:cNvGrpSpPr/>
        <p:nvPr/>
      </p:nvGrpSpPr>
      <p:grpSpPr>
        <a:xfrm>
          <a:off x="0" y="0"/>
          <a:ext cx="0" cy="0"/>
          <a:chOff x="0" y="0"/>
          <a:chExt cx="0" cy="0"/>
        </a:xfrm>
      </p:grpSpPr>
      <p:sp>
        <p:nvSpPr>
          <p:cNvPr id="1048663" name="Title 1"/>
          <p:cNvSpPr>
            <a:spLocks noGrp="1"/>
          </p:cNvSpPr>
          <p:nvPr>
            <p:ph type="title"/>
          </p:nvPr>
        </p:nvSpPr>
        <p:spPr>
          <a:xfrm>
            <a:off x="629841" y="365126"/>
            <a:ext cx="7886700" cy="1325563"/>
          </a:xfrm>
        </p:spPr>
        <p:txBody>
          <a:bodyPr/>
          <a:p>
            <a:r>
              <a:rPr altLang="zh-CN" lang="en-US" smtClean="0"/>
              <a:t>Click to edit Master title style</a:t>
            </a:r>
            <a:endParaRPr dirty="0" lang="en-US"/>
          </a:p>
        </p:txBody>
      </p:sp>
      <p:sp>
        <p:nvSpPr>
          <p:cNvPr id="1048664" name="Text Placeholder 2"/>
          <p:cNvSpPr>
            <a:spLocks noGrp="1"/>
          </p:cNvSpPr>
          <p:nvPr>
            <p:ph type="body" idx="1"/>
          </p:nvPr>
        </p:nvSpPr>
        <p:spPr>
          <a:xfrm>
            <a:off x="629842" y="1681163"/>
            <a:ext cx="3868340"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65" name="Content Placeholder 3"/>
          <p:cNvSpPr>
            <a:spLocks noGrp="1"/>
          </p:cNvSpPr>
          <p:nvPr>
            <p:ph sz="half" idx="2"/>
          </p:nvPr>
        </p:nvSpPr>
        <p:spPr>
          <a:xfrm>
            <a:off x="629842" y="2505075"/>
            <a:ext cx="3868340"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66" name="Text Placeholder 4"/>
          <p:cNvSpPr>
            <a:spLocks noGrp="1"/>
          </p:cNvSpPr>
          <p:nvPr>
            <p:ph type="body" sz="quarter" idx="3"/>
          </p:nvPr>
        </p:nvSpPr>
        <p:spPr>
          <a:xfrm>
            <a:off x="4629150" y="1681163"/>
            <a:ext cx="3887391"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zh-CN" lang="en-US" smtClean="0"/>
              <a:t>Click to edit Master text styles</a:t>
            </a:r>
          </a:p>
        </p:txBody>
      </p:sp>
      <p:sp>
        <p:nvSpPr>
          <p:cNvPr id="1048667" name="Content Placeholder 5"/>
          <p:cNvSpPr>
            <a:spLocks noGrp="1"/>
          </p:cNvSpPr>
          <p:nvPr>
            <p:ph sz="quarter" idx="4"/>
          </p:nvPr>
        </p:nvSpPr>
        <p:spPr>
          <a:xfrm>
            <a:off x="4629150" y="2505075"/>
            <a:ext cx="3887391" cy="3684588"/>
          </a:xfrm>
        </p:spPr>
        <p:txBody>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68" name="Date Placeholder 6"/>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69" name="Footer Placeholder 7"/>
          <p:cNvSpPr>
            <a:spLocks noGrp="1"/>
          </p:cNvSpPr>
          <p:nvPr>
            <p:ph type="ftr" sz="quarter" idx="11"/>
          </p:nvPr>
        </p:nvSpPr>
        <p:spPr/>
        <p:txBody>
          <a:bodyPr/>
          <a:p>
            <a:endParaRPr altLang="en-US" lang="zh-CN"/>
          </a:p>
        </p:txBody>
      </p:sp>
      <p:sp>
        <p:nvSpPr>
          <p:cNvPr id="1048670" name="Slide Number Placeholder 8"/>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58" name=""/>
        <p:cNvGrpSpPr/>
        <p:nvPr/>
      </p:nvGrpSpPr>
      <p:grpSpPr>
        <a:xfrm>
          <a:off x="0" y="0"/>
          <a:ext cx="0" cy="0"/>
          <a:chOff x="0" y="0"/>
          <a:chExt cx="0" cy="0"/>
        </a:xfrm>
      </p:grpSpPr>
      <p:sp>
        <p:nvSpPr>
          <p:cNvPr id="1048632" name="Title 1"/>
          <p:cNvSpPr>
            <a:spLocks noGrp="1"/>
          </p:cNvSpPr>
          <p:nvPr>
            <p:ph type="title"/>
          </p:nvPr>
        </p:nvSpPr>
        <p:spPr/>
        <p:txBody>
          <a:bodyPr/>
          <a:p>
            <a:r>
              <a:rPr altLang="zh-CN" lang="en-US" smtClean="0"/>
              <a:t>Click to edit Master title style</a:t>
            </a:r>
            <a:endParaRPr dirty="0" lang="en-US"/>
          </a:p>
        </p:txBody>
      </p:sp>
      <p:sp>
        <p:nvSpPr>
          <p:cNvPr id="1048633" name="Date Placeholder 2"/>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34" name="Footer Placeholder 3"/>
          <p:cNvSpPr>
            <a:spLocks noGrp="1"/>
          </p:cNvSpPr>
          <p:nvPr>
            <p:ph type="ftr" sz="quarter" idx="11"/>
          </p:nvPr>
        </p:nvSpPr>
        <p:spPr/>
        <p:txBody>
          <a:bodyPr/>
          <a:p>
            <a:endParaRPr altLang="en-US" lang="zh-CN"/>
          </a:p>
        </p:txBody>
      </p:sp>
      <p:sp>
        <p:nvSpPr>
          <p:cNvPr id="1048635" name="Slide Number Placeholder 4"/>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65" name=""/>
        <p:cNvGrpSpPr/>
        <p:nvPr/>
      </p:nvGrpSpPr>
      <p:grpSpPr>
        <a:xfrm>
          <a:off x="0" y="0"/>
          <a:ext cx="0" cy="0"/>
          <a:chOff x="0" y="0"/>
          <a:chExt cx="0" cy="0"/>
        </a:xfrm>
      </p:grpSpPr>
      <p:sp>
        <p:nvSpPr>
          <p:cNvPr id="1048671" name="Date Placeholder 1"/>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72" name="Footer Placeholder 2"/>
          <p:cNvSpPr>
            <a:spLocks noGrp="1"/>
          </p:cNvSpPr>
          <p:nvPr>
            <p:ph type="ftr" sz="quarter" idx="11"/>
          </p:nvPr>
        </p:nvSpPr>
        <p:spPr/>
        <p:txBody>
          <a:bodyPr/>
          <a:p>
            <a:endParaRPr altLang="en-US" lang="zh-CN"/>
          </a:p>
        </p:txBody>
      </p:sp>
      <p:sp>
        <p:nvSpPr>
          <p:cNvPr id="1048673" name="Slide Number Placeholder 3"/>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66" name=""/>
        <p:cNvGrpSpPr/>
        <p:nvPr/>
      </p:nvGrpSpPr>
      <p:grpSpPr>
        <a:xfrm>
          <a:off x="0" y="0"/>
          <a:ext cx="0" cy="0"/>
          <a:chOff x="0" y="0"/>
          <a:chExt cx="0" cy="0"/>
        </a:xfrm>
      </p:grpSpPr>
      <p:sp>
        <p:nvSpPr>
          <p:cNvPr id="1048674"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75"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676"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77" name="Date Placeholder 4"/>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78" name="Footer Placeholder 5"/>
          <p:cNvSpPr>
            <a:spLocks noGrp="1"/>
          </p:cNvSpPr>
          <p:nvPr>
            <p:ph type="ftr" sz="quarter" idx="11"/>
          </p:nvPr>
        </p:nvSpPr>
        <p:spPr/>
        <p:txBody>
          <a:bodyPr/>
          <a:p>
            <a:endParaRPr altLang="en-US" lang="zh-CN"/>
          </a:p>
        </p:txBody>
      </p:sp>
      <p:sp>
        <p:nvSpPr>
          <p:cNvPr id="1048679" name="Slide Number Placeholder 6"/>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0" name=""/>
        <p:cNvGrpSpPr/>
        <p:nvPr/>
      </p:nvGrpSpPr>
      <p:grpSpPr>
        <a:xfrm>
          <a:off x="0" y="0"/>
          <a:ext cx="0" cy="0"/>
          <a:chOff x="0" y="0"/>
          <a:chExt cx="0" cy="0"/>
        </a:xfrm>
      </p:grpSpPr>
      <p:sp>
        <p:nvSpPr>
          <p:cNvPr id="1048641" name="Title 1"/>
          <p:cNvSpPr>
            <a:spLocks noGrp="1"/>
          </p:cNvSpPr>
          <p:nvPr>
            <p:ph type="title"/>
          </p:nvPr>
        </p:nvSpPr>
        <p:spPr>
          <a:xfrm>
            <a:off x="629841" y="457200"/>
            <a:ext cx="2949178" cy="1600200"/>
          </a:xfrm>
        </p:spPr>
        <p:txBody>
          <a:bodyPr anchor="b"/>
          <a:lstStyle>
            <a:lvl1pPr>
              <a:defRPr sz="3200"/>
            </a:lvl1pPr>
          </a:lstStyle>
          <a:p>
            <a:r>
              <a:rPr altLang="zh-CN" lang="en-US" smtClean="0"/>
              <a:t>Click to edit Master title style</a:t>
            </a:r>
            <a:endParaRPr dirty="0" lang="en-US"/>
          </a:p>
        </p:txBody>
      </p:sp>
      <p:sp>
        <p:nvSpPr>
          <p:cNvPr id="1048642" name="Picture Placeholder 2"/>
          <p:cNvSpPr>
            <a:spLocks noChangeAspect="1" noGrp="1"/>
          </p:cNvSpPr>
          <p:nvPr>
            <p:ph type="pic" idx="1"/>
          </p:nvPr>
        </p:nvSpPr>
        <p:spPr>
          <a:xfrm>
            <a:off x="3887391" y="987426"/>
            <a:ext cx="4629150" cy="4873625"/>
          </a:xfrm>
        </p:spPr>
        <p:txBody>
          <a:bodyPr anchor="t"/>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altLang="zh-CN" lang="en-US" smtClean="0"/>
              <a:t>Click icon to add picture</a:t>
            </a:r>
            <a:endParaRPr dirty="0" lang="en-US"/>
          </a:p>
        </p:txBody>
      </p:sp>
      <p:sp>
        <p:nvSpPr>
          <p:cNvPr id="1048643" name="Text Placeholder 3"/>
          <p:cNvSpPr>
            <a:spLocks noGrp="1"/>
          </p:cNvSpPr>
          <p:nvPr>
            <p:ph type="body" sz="half" idx="2"/>
          </p:nvPr>
        </p:nvSpPr>
        <p:spPr>
          <a:xfrm>
            <a:off x="629841" y="2057400"/>
            <a:ext cx="2949178"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zh-CN" lang="en-US" smtClean="0"/>
              <a:t>Click to edit Master text styles</a:t>
            </a:r>
          </a:p>
        </p:txBody>
      </p:sp>
      <p:sp>
        <p:nvSpPr>
          <p:cNvPr id="1048644" name="Date Placeholder 4"/>
          <p:cNvSpPr>
            <a:spLocks noGrp="1"/>
          </p:cNvSpPr>
          <p:nvPr>
            <p:ph type="dt" sz="half" idx="10"/>
          </p:nvPr>
        </p:nvSpPr>
        <p:spPr/>
        <p:txBody>
          <a:bodyPr/>
          <a:p>
            <a:fld id="{70BC1078-46ED-40F9-8930-935BAD7C2B02}" type="datetimeFigureOut">
              <a:rPr altLang="en-US" lang="zh-CN" smtClean="0"/>
            </a:fld>
            <a:endParaRPr altLang="en-US" lang="zh-CN"/>
          </a:p>
        </p:txBody>
      </p:sp>
      <p:sp>
        <p:nvSpPr>
          <p:cNvPr id="1048645" name="Footer Placeholder 5"/>
          <p:cNvSpPr>
            <a:spLocks noGrp="1"/>
          </p:cNvSpPr>
          <p:nvPr>
            <p:ph type="ftr" sz="quarter" idx="11"/>
          </p:nvPr>
        </p:nvSpPr>
        <p:spPr/>
        <p:txBody>
          <a:bodyPr/>
          <a:p>
            <a:endParaRPr altLang="en-US" lang="zh-CN"/>
          </a:p>
        </p:txBody>
      </p:sp>
      <p:sp>
        <p:nvSpPr>
          <p:cNvPr id="1048646" name="Slide Number Placeholder 6"/>
          <p:cNvSpPr>
            <a:spLocks noGrp="1"/>
          </p:cNvSpPr>
          <p:nvPr>
            <p:ph type="sldNum" sz="quarter" idx="12"/>
          </p:nvPr>
        </p:nvSpPr>
        <p:spPr/>
        <p:txBody>
          <a:bodyPr/>
          <a:p>
            <a:fld id="{D5B52ADC-5BFA-4FBD-BEE2-16096B7F4166}" type="slidenum">
              <a:rPr altLang="en-US" lang="zh-CN" smtClean="0"/>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23"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p:spPr>
        <p:txBody>
          <a:bodyPr anchor="ctr" bIns="45720" lIns="91440" rIns="91440" rtlCol="0" tIns="45720" vert="horz">
            <a:normAutofit/>
          </a:bodyPr>
          <a:p>
            <a:r>
              <a:rPr altLang="zh-CN" lang="en-US" smtClean="0"/>
              <a:t>Click to edit Master title style</a:t>
            </a:r>
            <a:endParaRPr dirty="0" lang="en-US"/>
          </a:p>
        </p:txBody>
      </p:sp>
      <p:sp>
        <p:nvSpPr>
          <p:cNvPr id="1048577" name="Text Placeholder 2"/>
          <p:cNvSpPr>
            <a:spLocks noGrp="1"/>
          </p:cNvSpPr>
          <p:nvPr>
            <p:ph type="body" idx="1"/>
          </p:nvPr>
        </p:nvSpPr>
        <p:spPr>
          <a:xfrm>
            <a:off x="628650" y="1825625"/>
            <a:ext cx="7886700" cy="4351338"/>
          </a:xfrm>
          <a:prstGeom prst="rect"/>
        </p:spPr>
        <p:txBody>
          <a:bodyPr bIns="45720" lIns="91440" rIns="91440" rtlCol="0" tIns="45720" vert="horz">
            <a:normAutofit/>
          </a:bodyPr>
          <a:p>
            <a:pPr lvl="0"/>
            <a:r>
              <a:rPr altLang="zh-CN" lang="en-US" smtClean="0"/>
              <a:t>Click to edit Master text styles</a:t>
            </a:r>
          </a:p>
          <a:p>
            <a:pPr lvl="1"/>
            <a:r>
              <a:rPr altLang="zh-CN" lang="en-US" smtClean="0"/>
              <a:t>Second level</a:t>
            </a:r>
          </a:p>
          <a:p>
            <a:pPr lvl="2"/>
            <a:r>
              <a:rPr altLang="zh-CN" lang="en-US" smtClean="0"/>
              <a:t>Third level</a:t>
            </a:r>
          </a:p>
          <a:p>
            <a:pPr lvl="3"/>
            <a:r>
              <a:rPr altLang="zh-CN" lang="en-US" smtClean="0"/>
              <a:t>Fourth level</a:t>
            </a:r>
          </a:p>
          <a:p>
            <a:pPr lvl="4"/>
            <a:r>
              <a:rPr altLang="zh-CN" lang="en-US" smtClean="0"/>
              <a:t>Fifth level</a:t>
            </a:r>
            <a:endParaRPr dirty="0" lang="en-US"/>
          </a:p>
        </p:txBody>
      </p:sp>
      <p:sp>
        <p:nvSpPr>
          <p:cNvPr id="1048578" name="Date Placeholder 3"/>
          <p:cNvSpPr>
            <a:spLocks noGrp="1"/>
          </p:cNvSpPr>
          <p:nvPr>
            <p:ph type="dt" sz="half" idx="2"/>
          </p:nvPr>
        </p:nvSpPr>
        <p:spPr>
          <a:xfrm>
            <a:off x="628650" y="6356351"/>
            <a:ext cx="2057400" cy="365125"/>
          </a:xfrm>
          <a:prstGeom prst="rect"/>
        </p:spPr>
        <p:txBody>
          <a:bodyPr anchor="ctr" bIns="45720" lIns="91440" rIns="91440" rtlCol="0" tIns="45720" vert="horz"/>
          <a:lstStyle>
            <a:lvl1pPr algn="l">
              <a:defRPr sz="1200">
                <a:solidFill>
                  <a:schemeClr val="tx1">
                    <a:tint val="75000"/>
                  </a:schemeClr>
                </a:solidFill>
              </a:defRPr>
            </a:lvl1pPr>
          </a:lstStyle>
          <a:p>
            <a:fld id="{70BC1078-46ED-40F9-8930-935BAD7C2B02}" type="datetimeFigureOut">
              <a:rPr altLang="en-US" lang="zh-CN" smtClean="0"/>
            </a:fld>
            <a:endParaRPr altLang="en-US" lang="zh-CN"/>
          </a:p>
        </p:txBody>
      </p:sp>
      <p:sp>
        <p:nvSpPr>
          <p:cNvPr id="1048579" name="Footer Placeholder 4"/>
          <p:cNvSpPr>
            <a:spLocks noGrp="1"/>
          </p:cNvSpPr>
          <p:nvPr>
            <p:ph type="ftr" sz="quarter" idx="3"/>
          </p:nvPr>
        </p:nvSpPr>
        <p:spPr>
          <a:xfrm>
            <a:off x="3028950" y="6356351"/>
            <a:ext cx="30861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Slide Number Placeholder 5"/>
          <p:cNvSpPr>
            <a:spLocks noGrp="1"/>
          </p:cNvSpPr>
          <p:nvPr>
            <p:ph type="sldNum" sz="quarter" idx="4"/>
          </p:nvPr>
        </p:nvSpPr>
        <p:spPr>
          <a:xfrm>
            <a:off x="6457950" y="6356351"/>
            <a:ext cx="2057400" cy="365125"/>
          </a:xfrm>
          <a:prstGeom prst="rect"/>
        </p:spPr>
        <p:txBody>
          <a:bodyPr anchor="ctr" bIns="45720" lIns="91440" rIns="91440" rtlCol="0" tIns="45720" vert="horz"/>
          <a:lstStyle>
            <a:lvl1pPr algn="r">
              <a:defRPr sz="1200">
                <a:solidFill>
                  <a:schemeClr val="tx1">
                    <a:tint val="75000"/>
                  </a:schemeClr>
                </a:solidFill>
              </a:defRPr>
            </a:lvl1pPr>
          </a:lstStyle>
          <a:p>
            <a:fld id="{D5B52ADC-5BFA-4FBD-BEE2-16096B7F4166}" type="slidenum">
              <a:rPr altLang="en-US" lang="zh-CN" smtClean="0"/>
            </a:fld>
            <a:endParaRPr altLang="en-US" lang="zh-CN"/>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599" name="Title 1"/>
          <p:cNvSpPr>
            <a:spLocks noGrp="1"/>
          </p:cNvSpPr>
          <p:nvPr>
            <p:ph type="ctrTitle"/>
          </p:nvPr>
        </p:nvSpPr>
        <p:spPr>
          <a:xfrm>
            <a:off x="685800" y="3024727"/>
            <a:ext cx="7772400" cy="2387600"/>
          </a:xfrm>
        </p:spPr>
        <p:txBody>
          <a:bodyPr>
            <a:noAutofit/>
          </a:bodyPr>
          <a:p>
            <a:r>
              <a:rPr altLang="zh-CN" b="1" sz="6600" lang="en-US">
                <a:solidFill>
                  <a:srgbClr val="000080"/>
                </a:solidFill>
              </a:rPr>
              <a:t>      </a:t>
            </a:r>
            <a:r>
              <a:rPr altLang="zh-CN" b="1" sz="6600" lang="en-US">
                <a:solidFill>
                  <a:srgbClr val="000080"/>
                </a:solidFill>
              </a:rPr>
              <a:t>*</a:t>
            </a:r>
            <a:r>
              <a:rPr altLang="zh-CN" b="1" sz="6600" lang="en-US">
                <a:solidFill>
                  <a:srgbClr val="000080"/>
                </a:solidFill>
              </a:rPr>
              <a:t>THE RULES OF </a:t>
            </a:r>
            <a:r>
              <a:rPr altLang="zh-CN" b="1" sz="6600" lang="en-US">
                <a:solidFill>
                  <a:srgbClr val="000080"/>
                </a:solidFill>
              </a:rPr>
              <a:t> </a:t>
            </a:r>
            <a:r>
              <a:rPr altLang="zh-CN" b="1" sz="6600" lang="en-US">
                <a:solidFill>
                  <a:srgbClr val="000080"/>
                </a:solidFill>
              </a:rPr>
              <a:t> </a:t>
            </a:r>
            <a:r>
              <a:rPr altLang="zh-CN" b="1" sz="6600" lang="en-US">
                <a:solidFill>
                  <a:srgbClr val="000080"/>
                </a:solidFill>
              </a:rPr>
              <a:t> </a:t>
            </a:r>
            <a:br>
              <a:rPr altLang="zh-CN" b="1" sz="6600" lang="en-US">
                <a:solidFill>
                  <a:srgbClr val="000080"/>
                </a:solidFill>
              </a:rPr>
            </a:br>
            <a:r>
              <a:rPr altLang="zh-CN" b="1" sz="6600" lang="en-US">
                <a:solidFill>
                  <a:srgbClr val="000080"/>
                </a:solidFill>
              </a:rPr>
              <a:t>THE ENGLISH LANGUAGE CONCORD</a:t>
            </a:r>
            <a:endParaRPr altLang="zh-CN" b="1" sz="6600" lang="en-US">
              <a:solidFill>
                <a:srgbClr val="000080"/>
              </a:solidFill>
            </a:endParaRPr>
          </a:p>
        </p:txBody>
      </p:sp>
    </p:spTree>
  </p:cSld>
  <p:clrMapOvr>
    <a:masterClrMapping/>
  </p:clrMapOvr>
  <p:transition spd="slow">
    <p:wipe dir="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16" name=""/>
          <p:cNvSpPr>
            <a:spLocks noGrp="1"/>
          </p:cNvSpPr>
          <p:nvPr>
            <p:ph type="title"/>
          </p:nvPr>
        </p:nvSpPr>
        <p:spPr/>
        <p:txBody>
          <a:bodyPr/>
          <a:p>
            <a:r>
              <a:rPr b="1" lang="en-US"/>
              <a:t>Please </a:t>
            </a:r>
            <a:r>
              <a:rPr b="1" lang="en-US"/>
              <a:t>NOTE</a:t>
            </a:r>
            <a:endParaRPr b="1" lang="en-US"/>
          </a:p>
        </p:txBody>
      </p:sp>
      <p:sp>
        <p:nvSpPr>
          <p:cNvPr id="1048617" name=""/>
          <p:cNvSpPr>
            <a:spLocks noGrp="1"/>
          </p:cNvSpPr>
          <p:nvPr>
            <p:ph idx="1"/>
          </p:nvPr>
        </p:nvSpPr>
        <p:spPr/>
        <p:txBody>
          <a:bodyPr/>
          <a:p>
            <a:pPr indent="0" marL="0">
              <a:buNone/>
            </a:pPr>
            <a:r>
              <a:rPr b="1" sz="3200" lang="en-US"/>
              <a:t>*</a:t>
            </a:r>
            <a:r>
              <a:rPr b="1" sz="3200" lang="en-US"/>
              <a:t>when</a:t>
            </a:r>
            <a:r>
              <a:rPr b="1" sz="3200" lang="en-US"/>
              <a:t> the article the comes before the second item in the subject, it means you are referring to two different persons or things and as such, a plural subject is used.
Examples:
The Principal and English teacher is </a:t>
            </a:r>
            <a:r>
              <a:rPr b="1" sz="3200" lang="en-US"/>
              <a:t>kind×</a:t>
            </a:r>
            <a:r>
              <a:rPr b="1" sz="3200" lang="en-US"/>
              <a:t>
The Principal and the English teacher are kind</a:t>
            </a:r>
            <a:r>
              <a:rPr b="1" sz="3200" lang="en-US"/>
              <a:t>.</a:t>
            </a:r>
            <a:r>
              <a:rPr altLang="en-US" b="1" sz="3200" lang="en-US"/>
              <a:t>✓</a:t>
            </a:r>
            <a:endParaRPr b="1" sz="3200" lang="en-US"/>
          </a:p>
        </p:txBody>
      </p:sp>
    </p:spTree>
  </p:cSld>
  <p:clrMapOvr>
    <a:masterClrMapping/>
  </p:clrMapOvr>
  <p:transition spd="slow">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18" name=""/>
          <p:cNvSpPr>
            <a:spLocks noGrp="1"/>
          </p:cNvSpPr>
          <p:nvPr>
            <p:ph type="title"/>
          </p:nvPr>
        </p:nvSpPr>
        <p:spPr/>
        <p:txBody>
          <a:bodyPr/>
          <a:p>
            <a:r>
              <a:rPr b="1" lang="en-US"/>
              <a:t>RULE</a:t>
            </a:r>
            <a:r>
              <a:rPr b="1" lang="en-US"/>
              <a:t> </a:t>
            </a:r>
            <a:r>
              <a:rPr b="1" lang="en-US"/>
              <a:t>3</a:t>
            </a:r>
            <a:r>
              <a:rPr b="1" lang="en-US"/>
              <a:t>.</a:t>
            </a:r>
            <a:endParaRPr b="1" lang="en-US"/>
          </a:p>
        </p:txBody>
      </p:sp>
      <p:sp>
        <p:nvSpPr>
          <p:cNvPr id="1048619" name=""/>
          <p:cNvSpPr>
            <a:spLocks noGrp="1"/>
          </p:cNvSpPr>
          <p:nvPr>
            <p:ph idx="1"/>
          </p:nvPr>
        </p:nvSpPr>
        <p:spPr/>
        <p:txBody>
          <a:bodyPr/>
          <a:p>
            <a:r>
              <a:rPr b="1" sz="4000" lang="en-US"/>
              <a:t>When two different subjects are linked by the correlative conjunction
Either…or and Neither… nor, the verb agrees with the subject that is closer to it. This is called the rule of proximity (closeness or nearness).</a:t>
            </a:r>
            <a:endParaRPr b="1" sz="4000" lang="en-US"/>
          </a:p>
        </p:txBody>
      </p:sp>
    </p:spTree>
  </p:cSld>
  <p:clrMapOvr>
    <a:masterClrMapping/>
  </p:clrMapOvr>
  <p:transition spd="med">
    <p:pull dir="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20" name=""/>
          <p:cNvSpPr>
            <a:spLocks noGrp="1"/>
          </p:cNvSpPr>
          <p:nvPr>
            <p:ph type="title"/>
          </p:nvPr>
        </p:nvSpPr>
        <p:spPr>
          <a:xfrm>
            <a:off x="628649" y="-251468"/>
            <a:ext cx="7886700" cy="1325563"/>
          </a:xfrm>
        </p:spPr>
        <p:txBody>
          <a:bodyPr/>
          <a:p>
            <a:r>
              <a:rPr lang="en-US"/>
              <a:t>Exampl</a:t>
            </a:r>
            <a:r>
              <a:rPr lang="en-US"/>
              <a:t>es</a:t>
            </a:r>
            <a:endParaRPr lang="en-US"/>
          </a:p>
        </p:txBody>
      </p:sp>
      <p:sp>
        <p:nvSpPr>
          <p:cNvPr id="1048621" name=""/>
          <p:cNvSpPr>
            <a:spLocks noGrp="1"/>
          </p:cNvSpPr>
          <p:nvPr>
            <p:ph idx="1"/>
          </p:nvPr>
        </p:nvSpPr>
        <p:spPr>
          <a:xfrm>
            <a:off x="628649" y="1253330"/>
            <a:ext cx="7912641" cy="5311925"/>
          </a:xfrm>
        </p:spPr>
        <p:txBody>
          <a:bodyPr>
            <a:normAutofit fontScale="96429" lnSpcReduction="20000"/>
          </a:bodyPr>
          <a:p>
            <a:r>
              <a:rPr b="1" lang="en-US"/>
              <a:t>Examples:
Neither the men nor the boy……. here now (a) are (b) is (c) will (d) would. The answer is B.
Neither Agbor nor his parents….. the meeting now. (UME 2001 Q.77) (a) attended (b) are  attending (c) attends (d) has attended
The answer is option B.
Either Ekaette or you…… to go. (UME 95 Q.69) (a) was (b) are (c) has (d) is
The correct option is B.
In my opinion, neither the players nor the coach………………the praise for the result of the match. (UME 1987, Q.  82) (a) deserves (b) deserve (c)are deserving (d) is deserving. </a:t>
            </a:r>
            <a:endParaRPr b="1" lang="en-US"/>
          </a:p>
        </p:txBody>
      </p:sp>
    </p:spTree>
  </p:cSld>
  <p:clrMapOvr>
    <a:masterClrMapping/>
  </p:clrMapOvr>
  <p:transition spd="med">
    <p:pull dir="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22" name=""/>
          <p:cNvSpPr>
            <a:spLocks noGrp="1"/>
          </p:cNvSpPr>
          <p:nvPr>
            <p:ph type="title"/>
          </p:nvPr>
        </p:nvSpPr>
        <p:spPr/>
        <p:txBody>
          <a:bodyPr/>
          <a:p>
            <a:r>
              <a:rPr lang="en-US"/>
              <a:t>RULE</a:t>
            </a:r>
            <a:r>
              <a:rPr lang="en-US"/>
              <a:t> </a:t>
            </a:r>
            <a:r>
              <a:rPr lang="en-US"/>
              <a:t>4</a:t>
            </a:r>
            <a:r>
              <a:rPr lang="en-US"/>
              <a:t>.</a:t>
            </a:r>
            <a:endParaRPr lang="en-US"/>
          </a:p>
        </p:txBody>
      </p:sp>
      <p:sp>
        <p:nvSpPr>
          <p:cNvPr id="1048623" name=""/>
          <p:cNvSpPr>
            <a:spLocks noGrp="1"/>
          </p:cNvSpPr>
          <p:nvPr>
            <p:ph idx="1"/>
          </p:nvPr>
        </p:nvSpPr>
        <p:spPr/>
        <p:txBody>
          <a:bodyPr>
            <a:noAutofit/>
          </a:bodyPr>
          <a:p>
            <a:r>
              <a:rPr b="1" sz="4000" lang="en-US"/>
              <a:t>The nouns and the pronouns that come before the relative pronouns: who, what, and that, determine the verb form that follows. That is, if the noun or pronoun is singular, the verb will also be singular and verse versa.
</a:t>
            </a:r>
            <a:endParaRPr b="1" sz="4000" lang="en-US"/>
          </a:p>
        </p:txBody>
      </p:sp>
    </p:spTree>
  </p:cSld>
  <p:clrMapOvr>
    <a:masterClrMapping/>
  </p:clrMapOvr>
  <p:transition spd="med">
    <p:pull dir="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24" name=""/>
          <p:cNvSpPr>
            <a:spLocks noGrp="1"/>
          </p:cNvSpPr>
          <p:nvPr>
            <p:ph type="title"/>
          </p:nvPr>
        </p:nvSpPr>
        <p:spPr/>
        <p:txBody>
          <a:bodyPr/>
          <a:p>
            <a:r>
              <a:rPr lang="en-US"/>
              <a:t>Example</a:t>
            </a:r>
            <a:endParaRPr lang="en-US"/>
          </a:p>
        </p:txBody>
      </p:sp>
      <p:sp>
        <p:nvSpPr>
          <p:cNvPr id="1048625" name=""/>
          <p:cNvSpPr>
            <a:spLocks noGrp="1"/>
          </p:cNvSpPr>
          <p:nvPr>
            <p:ph idx="1"/>
          </p:nvPr>
        </p:nvSpPr>
        <p:spPr>
          <a:xfrm>
            <a:off x="628649" y="1253331"/>
            <a:ext cx="7789621" cy="7323965"/>
          </a:xfrm>
        </p:spPr>
        <p:txBody>
          <a:bodyPr>
            <a:noAutofit/>
          </a:bodyPr>
          <a:p>
            <a:r>
              <a:rPr b="1" sz="2800" lang="en-US"/>
              <a:t>The teacher ran from the </a:t>
            </a:r>
            <a:r>
              <a:rPr b="1" sz="2800" lang="en-US" u="sng"/>
              <a:t>boy</a:t>
            </a:r>
            <a:r>
              <a:rPr b="1" sz="2800" lang="en-US"/>
              <a:t> who was smelling.
The teacher ran from the </a:t>
            </a:r>
            <a:r>
              <a:rPr b="1" sz="2800" lang="en-US" u="sng"/>
              <a:t>boys</a:t>
            </a:r>
            <a:r>
              <a:rPr b="1" sz="2800" lang="en-US"/>
              <a:t> who were smelling.
Mr Japhet is one of the teachers who teach in my school
Mr Japhet is the teacher who teaches in my school.
Ahmed is one of the boys who always……….good work. (UME 92, Q.75). (a) does (b) would do  (c) do (d) done
The correct answer is C
You who……. Convicted, should appeal (UME 2005, Q.85). (a) has been (b) is (c) was (d) are</a:t>
            </a:r>
            <a:endParaRPr b="1" sz="2800" lang="en-US"/>
          </a:p>
        </p:txBody>
      </p:sp>
    </p:spTree>
  </p:cSld>
  <p:clrMapOvr>
    <a:masterClrMapping/>
  </p:clrMapOvr>
  <p:transition spd="med">
    <p:pull dir="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26" name=""/>
          <p:cNvSpPr>
            <a:spLocks noGrp="1"/>
          </p:cNvSpPr>
          <p:nvPr>
            <p:ph type="title"/>
          </p:nvPr>
        </p:nvSpPr>
        <p:spPr>
          <a:xfrm>
            <a:off x="628649" y="0"/>
            <a:ext cx="7886700" cy="1325563"/>
          </a:xfrm>
        </p:spPr>
        <p:txBody>
          <a:bodyPr/>
          <a:p>
            <a:r>
              <a:rPr b="1" sz="5400" lang="en-US"/>
              <a:t>More</a:t>
            </a:r>
            <a:r>
              <a:rPr b="1" sz="5400" lang="en-US"/>
              <a:t> </a:t>
            </a:r>
            <a:r>
              <a:rPr b="1" sz="5400" lang="en-US"/>
              <a:t>exa</a:t>
            </a:r>
            <a:r>
              <a:rPr b="1" sz="5400" lang="en-US"/>
              <a:t>mples</a:t>
            </a:r>
            <a:endParaRPr b="1" sz="5400" lang="en-US"/>
          </a:p>
        </p:txBody>
      </p:sp>
      <p:sp>
        <p:nvSpPr>
          <p:cNvPr id="1048627" name=""/>
          <p:cNvSpPr>
            <a:spLocks noGrp="1"/>
          </p:cNvSpPr>
          <p:nvPr>
            <p:ph idx="1"/>
          </p:nvPr>
        </p:nvSpPr>
        <p:spPr>
          <a:xfrm>
            <a:off x="762848" y="955905"/>
            <a:ext cx="7618305" cy="6843672"/>
          </a:xfrm>
        </p:spPr>
        <p:txBody>
          <a:bodyPr>
            <a:noAutofit/>
          </a:bodyPr>
          <a:p>
            <a:r>
              <a:rPr b="1" sz="2800" lang="en-US"/>
              <a:t>The correct option is D because the verb are agrees with the pronoun you; which will give you are convicted. This goes to prove the fact that in answering questions like this, you assume the relative pronoun is not present. You omit to aid easy answering.
It is I who………. to blame for the accident. (a) is (b) are (c) am (d) were
The correct answer is C because it will give us a sentence like I am to blame for the accident. Also note that it is only the verb am that agrees with the pronoun I.</a:t>
            </a:r>
            <a:endParaRPr b="1" sz="2800" lang="en-US"/>
          </a:p>
        </p:txBody>
      </p:sp>
    </p:spTree>
  </p:cSld>
  <p:clrMapOvr>
    <a:masterClrMapping/>
  </p:clrMapOvr>
  <p:transition spd="slow">
    <p:cover dir="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28" name=""/>
          <p:cNvSpPr>
            <a:spLocks noGrp="1"/>
          </p:cNvSpPr>
          <p:nvPr>
            <p:ph type="title"/>
          </p:nvPr>
        </p:nvSpPr>
        <p:spPr>
          <a:xfrm>
            <a:off x="628649" y="-72231"/>
            <a:ext cx="7886700" cy="1325563"/>
          </a:xfrm>
        </p:spPr>
        <p:txBody>
          <a:bodyPr/>
          <a:p>
            <a:r>
              <a:rPr b="1" lang="en-US"/>
              <a:t>RULE</a:t>
            </a:r>
            <a:r>
              <a:rPr b="1" lang="en-US"/>
              <a:t> </a:t>
            </a:r>
            <a:r>
              <a:rPr b="1" lang="en-US"/>
              <a:t>.</a:t>
            </a:r>
            <a:r>
              <a:rPr b="1" lang="en-US"/>
              <a:t> </a:t>
            </a:r>
            <a:r>
              <a:rPr b="1" lang="en-US"/>
              <a:t>5</a:t>
            </a:r>
            <a:endParaRPr b="1" lang="en-US"/>
          </a:p>
        </p:txBody>
      </p:sp>
      <p:sp>
        <p:nvSpPr>
          <p:cNvPr id="1048629" name=""/>
          <p:cNvSpPr>
            <a:spLocks noGrp="1"/>
          </p:cNvSpPr>
          <p:nvPr>
            <p:ph idx="1"/>
          </p:nvPr>
        </p:nvSpPr>
        <p:spPr>
          <a:xfrm>
            <a:off x="628650" y="1253331"/>
            <a:ext cx="7886700" cy="4351338"/>
          </a:xfrm>
        </p:spPr>
        <p:txBody>
          <a:bodyPr>
            <a:noAutofit/>
          </a:bodyPr>
          <a:p>
            <a:r>
              <a:rPr b="1" sz="3200" lang="en-US"/>
              <a:t>When the phrase one of is used, it is usually followed by a plural noun or pronoun and a singular verb.
</a:t>
            </a:r>
            <a:endParaRPr b="1" sz="3200" lang="en-US"/>
          </a:p>
          <a:p>
            <a:r>
              <a:rPr b="1" sz="3200" lang="en-US"/>
              <a:t>Examples:
One of my teachers is coming
One of my sisters travels every time
The idea behind these constructions is that you have many teachers but you are talking about the action of one of them.</a:t>
            </a:r>
            <a:endParaRPr b="1" sz="3200" lang="en-US"/>
          </a:p>
        </p:txBody>
      </p:sp>
    </p:spTree>
  </p:cSld>
  <p:clrMapOvr>
    <a:masterClrMapping/>
  </p:clrMapOvr>
  <p:transition spd="slow">
    <p:cover dir="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30" name=""/>
          <p:cNvSpPr>
            <a:spLocks noGrp="1"/>
          </p:cNvSpPr>
          <p:nvPr>
            <p:ph type="title"/>
          </p:nvPr>
        </p:nvSpPr>
        <p:spPr/>
        <p:txBody>
          <a:bodyPr/>
          <a:p>
            <a:r>
              <a:rPr b="1" lang="en-US"/>
              <a:t>More</a:t>
            </a:r>
            <a:r>
              <a:rPr b="1" lang="en-US"/>
              <a:t> </a:t>
            </a:r>
            <a:r>
              <a:rPr b="1" lang="en-US"/>
              <a:t>examples</a:t>
            </a:r>
            <a:endParaRPr b="1" lang="en-US"/>
          </a:p>
        </p:txBody>
      </p:sp>
      <p:sp>
        <p:nvSpPr>
          <p:cNvPr id="1048631" name=""/>
          <p:cNvSpPr>
            <a:spLocks noGrp="1"/>
          </p:cNvSpPr>
          <p:nvPr>
            <p:ph idx="1"/>
          </p:nvPr>
        </p:nvSpPr>
        <p:spPr/>
        <p:txBody>
          <a:bodyPr/>
          <a:p>
            <a:r>
              <a:rPr b="1" sz="3600" lang="en-US"/>
              <a:t>One of the_______ selective marking of errors (UME 92 Q. 88).
</a:t>
            </a:r>
            <a:endParaRPr b="1" sz="3600" lang="en-US"/>
          </a:p>
          <a:p>
            <a:r>
              <a:rPr b="1" sz="3600" lang="en-US"/>
              <a:t>(a)	School of thought suggests
(b)	Schools of thought suggest
(c)	School of thought suggested
(d)	Schools of thought suggests
The correct option is D</a:t>
            </a:r>
            <a:endParaRPr b="1" sz="3600" lang="en-US"/>
          </a:p>
        </p:txBody>
      </p:sp>
    </p:spTree>
  </p:cSld>
  <p:clrMapOvr>
    <a:masterClrMapping/>
  </p:clrMapOvr>
  <p:transition spd="slow">
    <p:split dir="ou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592" name=""/>
          <p:cNvSpPr>
            <a:spLocks noGrp="1"/>
          </p:cNvSpPr>
          <p:nvPr>
            <p:ph type="title"/>
          </p:nvPr>
        </p:nvSpPr>
        <p:spPr/>
        <p:txBody>
          <a:bodyPr/>
          <a:p>
            <a:r>
              <a:rPr b="1" lang="en-US"/>
              <a:t>Exampl</a:t>
            </a:r>
            <a:r>
              <a:rPr b="1" lang="en-US"/>
              <a:t>e</a:t>
            </a:r>
            <a:endParaRPr b="1" lang="en-US"/>
          </a:p>
        </p:txBody>
      </p:sp>
      <p:sp>
        <p:nvSpPr>
          <p:cNvPr id="1048593" name=""/>
          <p:cNvSpPr>
            <a:spLocks noGrp="1"/>
          </p:cNvSpPr>
          <p:nvPr>
            <p:ph idx="1"/>
          </p:nvPr>
        </p:nvSpPr>
        <p:spPr/>
        <p:txBody>
          <a:bodyPr>
            <a:noAutofit/>
          </a:bodyPr>
          <a:p>
            <a:r>
              <a:rPr b="1" sz="4000" lang="en-US"/>
              <a:t>One of the vice………….. in an interim capacity. (UME95 Q. 98).
(a)	President acts
(b)	President act
(c)	President acted
(d)	Presidents acts
The correct option is D</a:t>
            </a:r>
            <a:endParaRPr b="1" sz="4000" lang="en-US"/>
          </a:p>
        </p:txBody>
      </p:sp>
    </p:spTree>
  </p:cSld>
  <p:clrMapOvr>
    <a:masterClrMapping/>
  </p:clrMapOvr>
  <p:transition spd="slow">
    <p:wipe dir="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590" name=""/>
          <p:cNvSpPr>
            <a:spLocks noGrp="1"/>
          </p:cNvSpPr>
          <p:nvPr>
            <p:ph type="title"/>
          </p:nvPr>
        </p:nvSpPr>
        <p:spPr>
          <a:xfrm>
            <a:off x="628649" y="-231997"/>
            <a:ext cx="7886700" cy="1325563"/>
          </a:xfrm>
        </p:spPr>
        <p:txBody>
          <a:bodyPr/>
          <a:p>
            <a:r>
              <a:rPr b="1" lang="en-US"/>
              <a:t>RULE</a:t>
            </a:r>
            <a:r>
              <a:rPr b="1" lang="en-US"/>
              <a:t> </a:t>
            </a:r>
            <a:r>
              <a:rPr b="1" lang="en-US"/>
              <a:t> </a:t>
            </a:r>
            <a:r>
              <a:rPr b="1" lang="en-US"/>
              <a:t>6</a:t>
            </a:r>
            <a:endParaRPr b="1" lang="en-US"/>
          </a:p>
        </p:txBody>
      </p:sp>
      <p:sp>
        <p:nvSpPr>
          <p:cNvPr id="1048591" name=""/>
          <p:cNvSpPr>
            <a:spLocks noGrp="1"/>
          </p:cNvSpPr>
          <p:nvPr>
            <p:ph idx="1"/>
          </p:nvPr>
        </p:nvSpPr>
        <p:spPr>
          <a:xfrm>
            <a:off x="628648" y="592437"/>
            <a:ext cx="7886700" cy="4351338"/>
          </a:xfrm>
        </p:spPr>
        <p:txBody>
          <a:bodyPr>
            <a:noAutofit/>
          </a:bodyPr>
          <a:p>
            <a:r>
              <a:rPr b="1" sz="3200" lang="en-US"/>
              <a:t> When adjectives like: rich, poor, helpless, blind, young, privileged, handicapped etc are used in a sentence with the definite article coming before them, they take the plural verb. 
</a:t>
            </a:r>
            <a:endParaRPr b="1" sz="3200" lang="en-US"/>
          </a:p>
          <a:p>
            <a:r>
              <a:rPr b="1" sz="3200" lang="en-US"/>
              <a:t>For example:
The rich deserve respect
</a:t>
            </a:r>
            <a:r>
              <a:rPr b="1" sz="3200" lang="en-US" u="sng"/>
              <a:t>The</a:t>
            </a:r>
            <a:r>
              <a:rPr b="1" sz="3200" lang="en-US"/>
              <a:t> poor live in misery
The helpless……………… our sympathy
(a)	Require (b) requires (c) does require (d) do requires. (UME 93 Q90). The correct answer is A</a:t>
            </a:r>
            <a:endParaRPr b="1" sz="3200" lang="en-US"/>
          </a:p>
        </p:txBody>
      </p:sp>
    </p:spTree>
  </p:cSld>
  <p:clrMapOvr>
    <a:masterClrMapping/>
  </p:clrMapOvr>
  <p:transition spd="slow">
    <p:cover dir="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600" name=""/>
          <p:cNvSpPr>
            <a:spLocks noGrp="1"/>
          </p:cNvSpPr>
          <p:nvPr>
            <p:ph type="title"/>
          </p:nvPr>
        </p:nvSpPr>
        <p:spPr/>
        <p:txBody>
          <a:bodyPr/>
          <a:p>
            <a:r>
              <a:rPr b="1" lang="en-US"/>
              <a:t>Definition</a:t>
            </a:r>
            <a:r>
              <a:rPr b="1" lang="en-US"/>
              <a:t> </a:t>
            </a:r>
            <a:r>
              <a:rPr b="1" lang="en-US"/>
              <a:t>of</a:t>
            </a:r>
            <a:r>
              <a:rPr b="1" lang="en-US"/>
              <a:t> </a:t>
            </a:r>
            <a:r>
              <a:rPr b="1" lang="en-US"/>
              <a:t>Concord</a:t>
            </a:r>
            <a:endParaRPr b="1" lang="en-US"/>
          </a:p>
        </p:txBody>
      </p:sp>
      <p:sp>
        <p:nvSpPr>
          <p:cNvPr id="1048601" name=""/>
          <p:cNvSpPr>
            <a:spLocks noGrp="1"/>
          </p:cNvSpPr>
          <p:nvPr>
            <p:ph idx="1"/>
          </p:nvPr>
        </p:nvSpPr>
        <p:spPr/>
        <p:txBody>
          <a:bodyPr>
            <a:normAutofit fontScale="98148" lnSpcReduction="20000"/>
          </a:bodyPr>
          <a:p>
            <a:r>
              <a:rPr b="1" sz="5400" lang="en-US"/>
              <a:t>concord is the agreement in gender, case number or person between different words that share reference in a sentence. </a:t>
            </a:r>
            <a:endParaRPr b="1" sz="5400" lang="en-US"/>
          </a:p>
        </p:txBody>
      </p:sp>
    </p:spTree>
  </p:cSld>
  <p:clrMapOvr>
    <a:masterClrMapping/>
  </p:clrMapOvr>
  <p:transition spd="slow">
    <p:split dir="ou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588" name=""/>
          <p:cNvSpPr>
            <a:spLocks noGrp="1"/>
          </p:cNvSpPr>
          <p:nvPr>
            <p:ph type="title"/>
          </p:nvPr>
        </p:nvSpPr>
        <p:spPr>
          <a:xfrm>
            <a:off x="628649" y="-199366"/>
            <a:ext cx="7886700" cy="1325563"/>
          </a:xfrm>
        </p:spPr>
        <p:txBody>
          <a:bodyPr/>
          <a:p>
            <a:r>
              <a:rPr b="1" lang="en-US"/>
              <a:t>RULE</a:t>
            </a:r>
            <a:r>
              <a:rPr b="1" lang="en-US"/>
              <a:t> </a:t>
            </a:r>
            <a:r>
              <a:rPr b="1" lang="en-US"/>
              <a:t>.</a:t>
            </a:r>
            <a:r>
              <a:rPr b="1" lang="en-US"/>
              <a:t>7</a:t>
            </a:r>
            <a:endParaRPr b="1" lang="en-US"/>
          </a:p>
        </p:txBody>
      </p:sp>
      <p:sp>
        <p:nvSpPr>
          <p:cNvPr id="1048589" name=""/>
          <p:cNvSpPr>
            <a:spLocks noGrp="1"/>
          </p:cNvSpPr>
          <p:nvPr>
            <p:ph idx="1"/>
          </p:nvPr>
        </p:nvSpPr>
        <p:spPr>
          <a:xfrm>
            <a:off x="628649" y="1253330"/>
            <a:ext cx="7886700" cy="4351338"/>
          </a:xfrm>
        </p:spPr>
        <p:txBody>
          <a:bodyPr>
            <a:noAutofit/>
          </a:bodyPr>
          <a:p>
            <a:r>
              <a:rPr b="1" sz="2800" lang="en-US"/>
              <a:t>when the phrase a number of is used in a sentence, it is usually followed by a plural verb while the phrase the number of is followed by a </a:t>
            </a:r>
            <a:r>
              <a:rPr b="1" sz="2800" lang="en-US"/>
              <a:t>singula</a:t>
            </a:r>
            <a:r>
              <a:rPr b="1" sz="2800" lang="en-US"/>
              <a:t>r</a:t>
            </a:r>
            <a:r>
              <a:rPr b="1" sz="2800" lang="en-US"/>
              <a:t> </a:t>
            </a:r>
            <a:r>
              <a:rPr b="1" sz="2800" lang="en-US"/>
              <a:t>verb</a:t>
            </a:r>
            <a:endParaRPr b="1" sz="2800" lang="en-US"/>
          </a:p>
          <a:p>
            <a:r>
              <a:rPr b="1" sz="2800" lang="en-US"/>
              <a:t>Examples:
A number of students………. missed the opportunity to register.(UME 92 Q.66). (a) is (b) has (c) have (d) do. The option C is the correct answer.
The police claim that a number of stolen cars…… recovered. (a) has being (b) is being (c) has been (d) have been. (UME 2004 Q.44). The correct answer is D.ingular verb. 
</a:t>
            </a:r>
            <a:endParaRPr b="1" sz="2800" lang="en-US"/>
          </a:p>
        </p:txBody>
      </p:sp>
    </p:spTree>
  </p:cSld>
  <p:clrMapOvr>
    <a:masterClrMapping/>
  </p:clrMapOvr>
  <p:transition spd="slow">
    <p:cover dir="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586" name=""/>
          <p:cNvSpPr>
            <a:spLocks noGrp="1"/>
          </p:cNvSpPr>
          <p:nvPr>
            <p:ph type="title"/>
          </p:nvPr>
        </p:nvSpPr>
        <p:spPr>
          <a:xfrm>
            <a:off x="628650" y="365126"/>
            <a:ext cx="7886700" cy="1077226"/>
          </a:xfrm>
        </p:spPr>
        <p:txBody>
          <a:bodyPr>
            <a:normAutofit/>
          </a:bodyPr>
          <a:p>
            <a:r>
              <a:rPr b="1" i="1" lang="en-US"/>
              <a:t>RULE</a:t>
            </a:r>
            <a:r>
              <a:rPr b="1" i="1" lang="en-US"/>
              <a:t> </a:t>
            </a:r>
            <a:r>
              <a:rPr b="1" i="1" lang="en-US"/>
              <a:t>.</a:t>
            </a:r>
            <a:r>
              <a:rPr b="1" i="1" lang="en-US"/>
              <a:t>8</a:t>
            </a:r>
            <a:endParaRPr b="1" i="1" lang="en-US"/>
          </a:p>
        </p:txBody>
      </p:sp>
      <p:sp>
        <p:nvSpPr>
          <p:cNvPr id="1048587" name=""/>
          <p:cNvSpPr>
            <a:spLocks noGrp="1"/>
          </p:cNvSpPr>
          <p:nvPr>
            <p:ph idx="1"/>
          </p:nvPr>
        </p:nvSpPr>
        <p:spPr>
          <a:xfrm>
            <a:off x="478850" y="1236156"/>
            <a:ext cx="7886700" cy="5322784"/>
          </a:xfrm>
        </p:spPr>
        <p:txBody>
          <a:bodyPr/>
          <a:p>
            <a:r>
              <a:rPr b="1" sz="3200" lang="en-US"/>
              <a:t>T</a:t>
            </a:r>
            <a:r>
              <a:rPr b="1" sz="3200" lang="en-US"/>
              <a:t>he expression many a/an is followed by singular noun and a singular verb.
Examples:
Many a candidate ……. to realize the difference between written and spoken English. (a) fails (b) fail (c) have failed (d) are failing. (UME 87 Q 66). The correct answer is A
Many a man …….done without milk in…… tea these days. (a) had/their (b) has/his (c) have/their (d) had/his. (UME 89.Q. 83). The correct option is B.
</a:t>
            </a:r>
            <a:endParaRPr b="1" sz="3200" lang="en-US"/>
          </a:p>
        </p:txBody>
      </p:sp>
    </p:spTree>
  </p:cSld>
  <p:clrMapOvr>
    <a:masterClrMapping/>
  </p:clrMapOvr>
  <p:transition spd="slow">
    <p:cover dir="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686" name=""/>
          <p:cNvSpPr>
            <a:spLocks noGrp="1"/>
          </p:cNvSpPr>
          <p:nvPr>
            <p:ph type="title"/>
          </p:nvPr>
        </p:nvSpPr>
        <p:spPr/>
        <p:txBody>
          <a:bodyPr/>
          <a:p>
            <a:r>
              <a:rPr lang="en-US"/>
              <a:t>RULE</a:t>
            </a:r>
            <a:r>
              <a:rPr lang="en-US"/>
              <a:t> </a:t>
            </a:r>
            <a:r>
              <a:rPr lang="en-US"/>
              <a:t>.</a:t>
            </a:r>
            <a:r>
              <a:rPr lang="en-US"/>
              <a:t>9</a:t>
            </a:r>
            <a:endParaRPr lang="en-US"/>
          </a:p>
        </p:txBody>
      </p:sp>
      <p:sp>
        <p:nvSpPr>
          <p:cNvPr id="1048687" name=""/>
          <p:cNvSpPr>
            <a:spLocks noGrp="1"/>
          </p:cNvSpPr>
          <p:nvPr>
            <p:ph idx="1"/>
          </p:nvPr>
        </p:nvSpPr>
        <p:spPr>
          <a:xfrm>
            <a:off x="628650" y="1397254"/>
            <a:ext cx="7886700" cy="4779709"/>
          </a:xfrm>
        </p:spPr>
        <p:txBody>
          <a:bodyPr>
            <a:noAutofit/>
          </a:bodyPr>
          <a:p>
            <a:r>
              <a:rPr b="1" sz="3200" lang="en-US"/>
              <a:t> </a:t>
            </a:r>
            <a:r>
              <a:rPr b="1" sz="3200" lang="en-US"/>
              <a:t>W</a:t>
            </a:r>
            <a:r>
              <a:rPr b="1" sz="3200" lang="en-US"/>
              <a:t>hen the expression </a:t>
            </a:r>
            <a:r>
              <a:rPr b="1" sz="3200" lang="en-US" u="sng"/>
              <a:t>"</a:t>
            </a:r>
            <a:r>
              <a:rPr b="1" sz="3200" lang="en-US" u="sng"/>
              <a:t>more than</a:t>
            </a:r>
            <a:r>
              <a:rPr b="1" sz="3200" lang="en-US" u="sng"/>
              <a:t>"</a:t>
            </a:r>
            <a:r>
              <a:rPr b="1" sz="3200" lang="en-US"/>
              <a:t> is used as a subject of a sentence, the verb to be used is determined by the noun that comes after it. If the noun that comes after more than is singular, the verb will be singular and if plural, the verb will be plural too. 
For examples:
More than two players were given a red card
More than one person has paid the levy</a:t>
            </a:r>
            <a:endParaRPr b="1" sz="3200" lang="en-US"/>
          </a:p>
        </p:txBody>
      </p:sp>
    </p:spTree>
  </p:cSld>
  <p:clrMapOvr>
    <a:masterClrMapping/>
  </p:clrMapOvr>
  <p:transition spd="slow">
    <p:wipe dir="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88" name=""/>
          <p:cNvSpPr>
            <a:spLocks noGrp="1"/>
          </p:cNvSpPr>
          <p:nvPr>
            <p:ph type="title"/>
          </p:nvPr>
        </p:nvSpPr>
        <p:spPr>
          <a:xfrm>
            <a:off x="628650" y="-290700"/>
            <a:ext cx="7886700" cy="1325563"/>
          </a:xfrm>
        </p:spPr>
        <p:txBody>
          <a:bodyPr/>
          <a:p>
            <a:r>
              <a:rPr lang="en-US"/>
              <a:t>RULE</a:t>
            </a:r>
            <a:r>
              <a:rPr lang="en-US"/>
              <a:t> </a:t>
            </a:r>
            <a:r>
              <a:rPr lang="en-US"/>
              <a:t>.</a:t>
            </a:r>
            <a:r>
              <a:rPr lang="en-US"/>
              <a:t> </a:t>
            </a:r>
            <a:r>
              <a:rPr lang="en-US"/>
              <a:t>1</a:t>
            </a:r>
            <a:r>
              <a:rPr lang="en-US"/>
              <a:t>0</a:t>
            </a:r>
            <a:endParaRPr lang="en-US"/>
          </a:p>
        </p:txBody>
      </p:sp>
      <p:sp>
        <p:nvSpPr>
          <p:cNvPr id="1048689" name=""/>
          <p:cNvSpPr>
            <a:spLocks noGrp="1"/>
          </p:cNvSpPr>
          <p:nvPr>
            <p:ph idx="1"/>
          </p:nvPr>
        </p:nvSpPr>
        <p:spPr>
          <a:xfrm>
            <a:off x="628649" y="722245"/>
            <a:ext cx="7886700" cy="5571543"/>
          </a:xfrm>
        </p:spPr>
        <p:txBody>
          <a:bodyPr>
            <a:noAutofit/>
          </a:bodyPr>
          <a:p>
            <a:r>
              <a:rPr b="1" sz="3200" lang="en-US"/>
              <a:t>Each and every are followed by a singular noun and a singular verb.
For examples:
Each singer was given a prize
Every man loves women
However, each of and every one of is followed by a plural noun and a singular verb. Examples:
Each of the houses…… a new look (a) have got (b) have (c) has (d) were given. (UME 2004 Q. 38).  The correct option is C.</a:t>
            </a:r>
            <a:endParaRPr b="1" sz="3200" lang="en-US"/>
          </a:p>
        </p:txBody>
      </p:sp>
    </p:spTree>
  </p:cSld>
  <p:clrMapOvr>
    <a:masterClrMapping/>
  </p:clrMapOvr>
  <p:transition spd="slow">
    <p:wipe dir="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90" name=""/>
          <p:cNvSpPr>
            <a:spLocks noGrp="1"/>
          </p:cNvSpPr>
          <p:nvPr>
            <p:ph type="title"/>
          </p:nvPr>
        </p:nvSpPr>
        <p:spPr>
          <a:xfrm>
            <a:off x="628650" y="-251813"/>
            <a:ext cx="7886700" cy="1325563"/>
          </a:xfrm>
        </p:spPr>
        <p:txBody>
          <a:bodyPr/>
          <a:p>
            <a:r>
              <a:rPr b="1" lang="en-US"/>
              <a:t>More</a:t>
            </a:r>
            <a:r>
              <a:rPr b="1" lang="en-US"/>
              <a:t> </a:t>
            </a:r>
            <a:r>
              <a:rPr b="1" lang="en-US"/>
              <a:t>exa</a:t>
            </a:r>
            <a:r>
              <a:rPr b="1" lang="en-US"/>
              <a:t>mples</a:t>
            </a:r>
            <a:endParaRPr b="1" lang="en-US"/>
          </a:p>
        </p:txBody>
      </p:sp>
      <p:sp>
        <p:nvSpPr>
          <p:cNvPr id="1048691" name=""/>
          <p:cNvSpPr>
            <a:spLocks noGrp="1"/>
          </p:cNvSpPr>
          <p:nvPr>
            <p:ph idx="1"/>
          </p:nvPr>
        </p:nvSpPr>
        <p:spPr>
          <a:xfrm>
            <a:off x="473001" y="819604"/>
            <a:ext cx="7886700" cy="4351338"/>
          </a:xfrm>
        </p:spPr>
        <p:txBody>
          <a:bodyPr>
            <a:noAutofit/>
          </a:bodyPr>
          <a:p>
            <a:r>
              <a:rPr b="1" sz="3200" lang="en-US"/>
              <a:t>We are not surprised he was elected, every one of his constituents…… that he is reliable. (a)know (b) knows (c) will know (d) do know (UME 1990 Q. 71). The correct option is B.
Note that when every or each comes before singular subjects that are joined by and, a singular verb will still be used. For examples:
 Every knife, fork and spoon has to be counted
Each player and coach was rewarded</a:t>
            </a:r>
            <a:endParaRPr b="1" sz="3200" lang="en-US"/>
          </a:p>
        </p:txBody>
      </p:sp>
    </p:spTree>
  </p:cSld>
  <p:clrMapOvr>
    <a:masterClrMapping/>
  </p:clrMapOvr>
  <p:transition spd="slow">
    <p:wipe dir="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92" name=""/>
          <p:cNvSpPr>
            <a:spLocks noGrp="1"/>
          </p:cNvSpPr>
          <p:nvPr>
            <p:ph type="title"/>
          </p:nvPr>
        </p:nvSpPr>
        <p:spPr>
          <a:xfrm>
            <a:off x="628650" y="0"/>
            <a:ext cx="7886700" cy="1325563"/>
          </a:xfrm>
        </p:spPr>
        <p:txBody>
          <a:bodyPr/>
          <a:p>
            <a:r>
              <a:rPr lang="en-US"/>
              <a:t>RULE</a:t>
            </a:r>
            <a:r>
              <a:rPr lang="en-US"/>
              <a:t> </a:t>
            </a:r>
            <a:r>
              <a:rPr lang="en-US"/>
              <a:t>.</a:t>
            </a:r>
            <a:r>
              <a:rPr lang="en-US"/>
              <a:t> </a:t>
            </a:r>
            <a:r>
              <a:rPr lang="en-US"/>
              <a:t>1</a:t>
            </a:r>
            <a:r>
              <a:rPr lang="en-US"/>
              <a:t>1</a:t>
            </a:r>
            <a:endParaRPr lang="en-US"/>
          </a:p>
        </p:txBody>
      </p:sp>
      <p:sp>
        <p:nvSpPr>
          <p:cNvPr id="1048693" name=""/>
          <p:cNvSpPr>
            <a:spLocks noGrp="1"/>
          </p:cNvSpPr>
          <p:nvPr>
            <p:ph idx="1"/>
          </p:nvPr>
        </p:nvSpPr>
        <p:spPr>
          <a:xfrm>
            <a:off x="628649" y="1072731"/>
            <a:ext cx="7886700" cy="5052307"/>
          </a:xfrm>
        </p:spPr>
        <p:txBody>
          <a:bodyPr>
            <a:noAutofit/>
          </a:bodyPr>
          <a:p>
            <a:r>
              <a:rPr b="1" sz="2800" lang="en-US"/>
              <a:t>When a fraction or a percentage refers to a singular word, it requires a singular verb. When it refers to a plural word, it requires a plural verb.
Note that you will know that the percentage or fraction refers to a singular form when the NOUN that comes after the of is singular and verse versa. 
For Examples:
Sixty Percent of the skilled workers…… yearly by the company. (a) are retain (b) is retained (c) were retained (d) are retained. (UME 94 Q.90).the correct option is D.</a:t>
            </a:r>
            <a:endParaRPr b="1" sz="2800" lang="en-US"/>
          </a:p>
        </p:txBody>
      </p:sp>
    </p:spTree>
  </p:cSld>
  <p:clrMapOvr>
    <a:masterClrMapping/>
  </p:clrMapOvr>
  <p:transition spd="slow">
    <p:wipe dir="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94" name=""/>
          <p:cNvSpPr>
            <a:spLocks noGrp="1"/>
          </p:cNvSpPr>
          <p:nvPr>
            <p:ph type="title"/>
          </p:nvPr>
        </p:nvSpPr>
        <p:spPr/>
        <p:txBody>
          <a:bodyPr/>
          <a:p>
            <a:r>
              <a:rPr b="1" lang="en-US"/>
              <a:t>More</a:t>
            </a:r>
            <a:r>
              <a:rPr b="1" lang="en-US"/>
              <a:t> </a:t>
            </a:r>
            <a:r>
              <a:rPr b="1" lang="en-US"/>
              <a:t>ex</a:t>
            </a:r>
            <a:r>
              <a:rPr b="1" lang="en-US"/>
              <a:t>ample</a:t>
            </a:r>
            <a:endParaRPr b="1" lang="en-US"/>
          </a:p>
        </p:txBody>
      </p:sp>
      <p:sp>
        <p:nvSpPr>
          <p:cNvPr id="1048695" name=""/>
          <p:cNvSpPr>
            <a:spLocks noGrp="1"/>
          </p:cNvSpPr>
          <p:nvPr>
            <p:ph idx="1"/>
          </p:nvPr>
        </p:nvSpPr>
        <p:spPr/>
        <p:txBody>
          <a:bodyPr/>
          <a:p>
            <a:r>
              <a:rPr b="1" sz="4400" i="0" lang="en-US"/>
              <a:t>Three quarters of the people in the village……. Killed but only half of their huts…… Affected. (a) were/were (b) was/was (c) were /was (d) was/were. (UME 2003 Q.99).the correct option is A.
</a:t>
            </a:r>
            <a:endParaRPr b="1" sz="4400" i="0" lang="en-US"/>
          </a:p>
        </p:txBody>
      </p:sp>
    </p:spTree>
  </p:cSld>
  <p:clrMapOvr>
    <a:masterClrMapping/>
  </p:clrMapOvr>
  <p:transition spd="slow">
    <p:wipe dir="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02" name=""/>
          <p:cNvSpPr>
            <a:spLocks noGrp="1"/>
          </p:cNvSpPr>
          <p:nvPr>
            <p:ph type="title"/>
          </p:nvPr>
        </p:nvSpPr>
        <p:spPr/>
        <p:txBody>
          <a:bodyPr/>
          <a:p>
            <a:r>
              <a:rPr b="1" sz="6600" lang="en-US"/>
              <a:t>Sente</a:t>
            </a:r>
            <a:r>
              <a:rPr b="1" sz="6600" lang="en-US"/>
              <a:t>nce</a:t>
            </a:r>
            <a:endParaRPr b="1" sz="6600" lang="en-US"/>
          </a:p>
        </p:txBody>
      </p:sp>
      <p:sp>
        <p:nvSpPr>
          <p:cNvPr id="1048603" name=""/>
          <p:cNvSpPr>
            <a:spLocks noGrp="1"/>
          </p:cNvSpPr>
          <p:nvPr>
            <p:ph idx="1"/>
          </p:nvPr>
        </p:nvSpPr>
        <p:spPr/>
        <p:txBody>
          <a:bodyPr/>
          <a:p>
            <a:r>
              <a:rPr b="1" sz="4400" lang="en-US"/>
              <a:t>A sentence traditionally is divided into a subject and a predicate; where the subject is the performer of the action and the predicate refers to the verb and the other elements that come after it</a:t>
            </a:r>
            <a:endParaRPr b="1" sz="4400" lang="en-US"/>
          </a:p>
        </p:txBody>
      </p:sp>
    </p:spTree>
  </p:cSld>
  <p:clrMapOvr>
    <a:masterClrMapping/>
  </p:clrMapOvr>
  <p:transition spd="slow">
    <p:blinds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4" name=""/>
          <p:cNvSpPr>
            <a:spLocks noGrp="1"/>
          </p:cNvSpPr>
          <p:nvPr>
            <p:ph type="title"/>
          </p:nvPr>
        </p:nvSpPr>
        <p:spPr>
          <a:xfrm>
            <a:off x="797269" y="191387"/>
            <a:ext cx="7912642" cy="2075589"/>
          </a:xfrm>
        </p:spPr>
        <p:txBody>
          <a:bodyPr>
            <a:normAutofit fontScale="90000"/>
          </a:bodyPr>
          <a:p>
            <a:r>
              <a:rPr b="1" lang="en-US"/>
              <a:t>The two parts (subject and predicate) need to agree for a grammatically correct sentence. 
</a:t>
            </a:r>
            <a:endParaRPr b="1" lang="en-US"/>
          </a:p>
        </p:txBody>
      </p:sp>
      <p:sp>
        <p:nvSpPr>
          <p:cNvPr id="1048605" name=""/>
          <p:cNvSpPr>
            <a:spLocks noGrp="1"/>
          </p:cNvSpPr>
          <p:nvPr>
            <p:ph idx="1"/>
          </p:nvPr>
        </p:nvSpPr>
        <p:spPr>
          <a:xfrm>
            <a:off x="797269" y="2266975"/>
            <a:ext cx="7886700" cy="4351338"/>
          </a:xfrm>
        </p:spPr>
        <p:txBody>
          <a:bodyPr/>
          <a:p>
            <a:r>
              <a:rPr b="1" sz="4400" lang="en-US"/>
              <a:t>For example:
The teacher /is teaching.  
Subject         predicate
The student/ is playing 
Subject        predicate       </a:t>
            </a:r>
            <a:endParaRPr b="1" sz="4400" lang="en-US"/>
          </a:p>
        </p:txBody>
      </p:sp>
    </p:spTree>
  </p:cSld>
  <p:clrMapOvr>
    <a:masterClrMapping/>
  </p:clrMapOvr>
  <p:transition spd="med">
    <p:pull dir="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06" name=""/>
          <p:cNvSpPr>
            <a:spLocks noGrp="1"/>
          </p:cNvSpPr>
          <p:nvPr>
            <p:ph type="title"/>
          </p:nvPr>
        </p:nvSpPr>
        <p:spPr>
          <a:xfrm>
            <a:off x="628649" y="1332191"/>
            <a:ext cx="7886700" cy="1325563"/>
          </a:xfrm>
        </p:spPr>
        <p:txBody>
          <a:bodyPr>
            <a:normAutofit fontScale="90000"/>
          </a:bodyPr>
          <a:p>
            <a:r>
              <a:rPr b="1" lang="en-US"/>
              <a:t>The simple rule in the English language on how agreement is reached between a subject and a predicate is: a singular subject takes a singular predicate and a plural subject takes a plural predicate.</a:t>
            </a:r>
            <a:endParaRPr b="1" lang="en-US"/>
          </a:p>
        </p:txBody>
      </p:sp>
      <p:sp>
        <p:nvSpPr>
          <p:cNvPr id="1048607" name=""/>
          <p:cNvSpPr>
            <a:spLocks noGrp="1"/>
          </p:cNvSpPr>
          <p:nvPr>
            <p:ph idx="1"/>
          </p:nvPr>
        </p:nvSpPr>
        <p:spPr>
          <a:xfrm>
            <a:off x="628649" y="3869658"/>
            <a:ext cx="7756993" cy="2988342"/>
          </a:xfrm>
        </p:spPr>
        <p:txBody>
          <a:bodyPr/>
          <a:p>
            <a:r>
              <a:rPr b="1" sz="4400" lang="en-US"/>
              <a:t>The boy is here
The boys are here
The boy likes to smoke
The boys like to smoke</a:t>
            </a:r>
            <a:endParaRPr b="1" sz="4400" lang="en-US"/>
          </a:p>
        </p:txBody>
      </p:sp>
    </p:spTree>
  </p:cSld>
  <p:clrMapOvr>
    <a:masterClrMapping/>
  </p:clrMapOvr>
  <p:transition spd="med">
    <p:pull dir="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08" name=""/>
          <p:cNvSpPr>
            <a:spLocks noGrp="1"/>
          </p:cNvSpPr>
          <p:nvPr>
            <p:ph type="title"/>
          </p:nvPr>
        </p:nvSpPr>
        <p:spPr/>
        <p:txBody>
          <a:bodyPr/>
          <a:p>
            <a:r>
              <a:rPr b="1" lang="en-US"/>
              <a:t>RULE</a:t>
            </a:r>
            <a:r>
              <a:rPr b="1" lang="en-US"/>
              <a:t> </a:t>
            </a:r>
            <a:r>
              <a:rPr b="1" lang="en-US"/>
              <a:t>.</a:t>
            </a:r>
            <a:r>
              <a:rPr b="1" lang="en-US"/>
              <a:t> </a:t>
            </a:r>
            <a:r>
              <a:rPr b="1" lang="en-US"/>
              <a:t> </a:t>
            </a:r>
            <a:r>
              <a:rPr b="1" lang="en-US"/>
              <a:t>1</a:t>
            </a:r>
            <a:endParaRPr b="1" lang="en-US"/>
          </a:p>
        </p:txBody>
      </p:sp>
      <p:sp>
        <p:nvSpPr>
          <p:cNvPr id="1048609" name=""/>
          <p:cNvSpPr>
            <a:spLocks noGrp="1"/>
          </p:cNvSpPr>
          <p:nvPr>
            <p:ph idx="1"/>
          </p:nvPr>
        </p:nvSpPr>
        <p:spPr/>
        <p:txBody>
          <a:bodyPr>
            <a:noAutofit/>
          </a:bodyPr>
          <a:p>
            <a:r>
              <a:rPr b="1" sz="3600" lang="en-US"/>
              <a:t>When any other conjunction apart from </a:t>
            </a:r>
            <a:r>
              <a:rPr b="1" sz="3600" lang="en-US"/>
              <a:t>"</a:t>
            </a:r>
            <a:r>
              <a:rPr b="1" sz="3600" lang="en-US"/>
              <a:t>and</a:t>
            </a:r>
            <a:r>
              <a:rPr b="1" sz="3600" lang="en-US"/>
              <a:t>"</a:t>
            </a:r>
            <a:r>
              <a:rPr b="1" sz="3600" lang="en-US"/>
              <a:t> is used to link two subjects, the verb agrees with the first subject of the sentence. Examples of these conjunctions are: together with, as well as, along with, no less than, including, not mention, in collaboration with etc. </a:t>
            </a:r>
            <a:endParaRPr b="1" sz="3600" lang="en-US"/>
          </a:p>
        </p:txBody>
      </p:sp>
    </p:spTree>
  </p:cSld>
  <p:clrMapOvr>
    <a:masterClrMapping/>
  </p:clrMapOvr>
  <p:transition spd="slow">
    <p:wipe dir="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10" name=""/>
          <p:cNvSpPr>
            <a:spLocks noGrp="1"/>
          </p:cNvSpPr>
          <p:nvPr>
            <p:ph type="title"/>
          </p:nvPr>
        </p:nvSpPr>
        <p:spPr>
          <a:xfrm>
            <a:off x="628649" y="0"/>
            <a:ext cx="7886700" cy="1325563"/>
          </a:xfrm>
        </p:spPr>
        <p:txBody>
          <a:bodyPr/>
          <a:p>
            <a:r>
              <a:rPr lang="en-US"/>
              <a:t>Exam</a:t>
            </a:r>
            <a:r>
              <a:rPr lang="en-US"/>
              <a:t>ple</a:t>
            </a:r>
            <a:endParaRPr lang="en-US"/>
          </a:p>
        </p:txBody>
      </p:sp>
      <p:sp>
        <p:nvSpPr>
          <p:cNvPr id="1048611" name=""/>
          <p:cNvSpPr>
            <a:spLocks noGrp="1"/>
          </p:cNvSpPr>
          <p:nvPr>
            <p:ph idx="1"/>
          </p:nvPr>
        </p:nvSpPr>
        <p:spPr>
          <a:xfrm rot="21552794">
            <a:off x="666358" y="1178533"/>
            <a:ext cx="7756262" cy="5546111"/>
          </a:xfrm>
        </p:spPr>
        <p:txBody>
          <a:bodyPr>
            <a:normAutofit fontScale="96429" lnSpcReduction="20000"/>
          </a:bodyPr>
          <a:p>
            <a:r>
              <a:rPr b="1" lang="en-US"/>
              <a:t>1.	Jane with her husband……here now. (a) is (b) are (c) was  (d) 	were. The correct answer is A.
</a:t>
            </a:r>
            <a:endParaRPr b="1" lang="en-US"/>
          </a:p>
          <a:p>
            <a:r>
              <a:rPr b="1" lang="en-US"/>
              <a:t>2.	The principal as well as the teacher…… plantain chips.(UME, 	94, Q59) (a) like (b) likes (c) are liking (d) is liking. The answer is option B</a:t>
            </a:r>
            <a:endParaRPr b="1" lang="en-US"/>
          </a:p>
          <a:p>
            <a:r>
              <a:rPr b="1" lang="en-US"/>
              <a:t> The driver, including you _____ a car each. A. has b. have c. is having d. had had
More examples:
The chairman together with his executives is here to see you.
The chairman as well as the wife was here early.
The chairman and the wife were here early </a:t>
            </a:r>
            <a:endParaRPr b="1" lang="en-US"/>
          </a:p>
        </p:txBody>
      </p:sp>
    </p:spTree>
  </p:cSld>
  <p:clrMapOvr>
    <a:masterClrMapping/>
  </p:clrMapOvr>
  <p:transition spd="slow">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12" name=""/>
          <p:cNvSpPr>
            <a:spLocks noGrp="1"/>
          </p:cNvSpPr>
          <p:nvPr>
            <p:ph type="title"/>
          </p:nvPr>
        </p:nvSpPr>
        <p:spPr>
          <a:xfrm>
            <a:off x="628649" y="0"/>
            <a:ext cx="7886700" cy="1325563"/>
          </a:xfrm>
        </p:spPr>
        <p:txBody>
          <a:bodyPr/>
          <a:p>
            <a:r>
              <a:rPr b="1" lang="en-US"/>
              <a:t>RULE</a:t>
            </a:r>
            <a:r>
              <a:rPr b="1" lang="en-US"/>
              <a:t> </a:t>
            </a:r>
            <a:r>
              <a:rPr b="1" lang="en-US"/>
              <a:t>NO</a:t>
            </a:r>
            <a:r>
              <a:rPr b="1" lang="en-US"/>
              <a:t>.</a:t>
            </a:r>
            <a:r>
              <a:rPr b="1" lang="en-US"/>
              <a:t>2</a:t>
            </a:r>
            <a:endParaRPr b="1" lang="en-US"/>
          </a:p>
        </p:txBody>
      </p:sp>
      <p:sp>
        <p:nvSpPr>
          <p:cNvPr id="1048613" name=""/>
          <p:cNvSpPr>
            <a:spLocks noGrp="1"/>
          </p:cNvSpPr>
          <p:nvPr>
            <p:ph idx="1"/>
          </p:nvPr>
        </p:nvSpPr>
        <p:spPr>
          <a:xfrm>
            <a:off x="451885" y="922379"/>
            <a:ext cx="7886700" cy="5559733"/>
          </a:xfrm>
        </p:spPr>
        <p:txBody>
          <a:bodyPr>
            <a:normAutofit fontScale="86111" lnSpcReduction="20000"/>
          </a:bodyPr>
          <a:p>
            <a:r>
              <a:rPr b="1" sz="3600" lang="en-US"/>
              <a:t>When and is used to join two singular subjects which refer to the same person or things or are titles of the same person, the singular form of the verb is used.
Examples:
The Emir and Conqueror of the enemy territories_________ next week (UME 97 Q.74) (a) arrives (b) are to arrive (c) arrive (d) are arriving
The answer is option A.
Our Pastor and General Overseer of my church______ just arrived (UME 92 Q. 85) (a) has</a:t>
            </a:r>
            <a:r>
              <a:rPr b="1" sz="3600" lang="en-US"/>
              <a:t> </a:t>
            </a:r>
            <a:r>
              <a:rPr b="1" sz="3600" lang="en-US"/>
              <a:t> </a:t>
            </a:r>
            <a:r>
              <a:rPr b="1" sz="3600" lang="en-US"/>
              <a:t> </a:t>
            </a:r>
            <a:endParaRPr b="1" sz="3600" lang="en-US"/>
          </a:p>
        </p:txBody>
      </p:sp>
    </p:spTree>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14" name=""/>
          <p:cNvSpPr>
            <a:spLocks noGrp="1"/>
          </p:cNvSpPr>
          <p:nvPr>
            <p:ph type="title"/>
          </p:nvPr>
        </p:nvSpPr>
        <p:spPr/>
        <p:txBody>
          <a:bodyPr/>
          <a:p>
            <a:r>
              <a:rPr b="1" lang="en-US"/>
              <a:t>More</a:t>
            </a:r>
            <a:r>
              <a:rPr b="1" lang="en-US"/>
              <a:t> </a:t>
            </a:r>
            <a:r>
              <a:rPr b="1" lang="en-US"/>
              <a:t>exampl</a:t>
            </a:r>
            <a:r>
              <a:rPr b="1" lang="en-US"/>
              <a:t>es</a:t>
            </a:r>
            <a:endParaRPr b="1" lang="en-US"/>
          </a:p>
        </p:txBody>
      </p:sp>
      <p:sp>
        <p:nvSpPr>
          <p:cNvPr id="1048615" name=""/>
          <p:cNvSpPr>
            <a:spLocks noGrp="1"/>
          </p:cNvSpPr>
          <p:nvPr>
            <p:ph idx="1"/>
          </p:nvPr>
        </p:nvSpPr>
        <p:spPr/>
        <p:txBody>
          <a:bodyPr>
            <a:noAutofit/>
          </a:bodyPr>
          <a:p>
            <a:r>
              <a:rPr b="1" sz="3600" lang="en-US"/>
              <a:t>(b) having (c) have (d) had. The answer is option A.
Other Examples:
Time and tide waits for no one
Bow and arrow was used to kill the cat
Bread and butter is his special food
The novelist and poet, Elechi Amadi is dead</a:t>
            </a:r>
            <a:endParaRPr b="1" sz="3600" lang="en-US"/>
          </a:p>
        </p:txBody>
      </p:sp>
    </p:spTree>
  </p:cSld>
  <p:clrMapOvr>
    <a:masterClrMapping/>
  </p:clrMapOvr>
  <p:transition spd="slow">
    <p:split dir="out" orient="vert"/>
  </p:transition>
</p:sld>
</file>

<file path=ppt/theme/theme1.xml><?xml version="1.0" encoding="utf-8"?>
<a:theme xmlns:a="http://schemas.openxmlformats.org/drawingml/2006/main" name="Office Theme">
  <a:themeElements>
    <a:clrScheme name="Office Them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WPS Office</Application>
  <ScaleCrop>0</ScaleCrop>
  <LinksUpToDate>0</LinksUpToDate>
  <AppVersion>15.0000</AppVersion>
</Properties>
</file>

<file path=docProps/core.xml><?xml version="1.0" encoding="utf-8"?>
<cp:coreProperties xmlns:cp="http://schemas.openxmlformats.org/package/2006/metadata/core-properties" xmlns:dcterms="http://purl.org/dc/terms/" xmlns:xsi="http://www.w3.org/2001/XMLSchema-instance">
  <dcterms:created xsi:type="dcterms:W3CDTF">2015-05-12T01:30:45Z</dcterms:created>
  <dcterms:modified xsi:type="dcterms:W3CDTF">2023-08-20T18:17:50Z</dcterms:modified>
</cp:coreProperties>
</file>